
<file path=[Content_Types].xml><?xml version="1.0" encoding="utf-8"?>
<Types xmlns="http://schemas.openxmlformats.org/package/2006/content-types">
  <Override PartName="/ppt/slideLayouts/slideLayout6.xml" ContentType="application/vnd.openxmlformats-officedocument.presentationml.slideLayout+xml"/>
  <Override PartName="/ppt/slides/slide17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8.xml" ContentType="application/vnd.openxmlformats-officedocument.presentationml.slideLayout+xml"/>
  <Default Extension="bin" ContentType="application/vnd.openxmlformats-officedocument.presentationml.printerSettings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notesSlides/notesSlide6.xml" ContentType="application/vnd.openxmlformats-officedocument.presentationml.notesSlide+xml"/>
  <Override PartName="/ppt/presentation.xml" ContentType="application/vnd.openxmlformats-officedocument.presentationml.presentation.main+xml"/>
  <Default Extension="png" ContentType="image/png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ppt/slides/slide10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4.xml" ContentType="application/vnd.openxmlformats-officedocument.presentationml.slide+xml"/>
  <Override PartName="/ppt/slides/slide12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6.xml" ContentType="application/vnd.openxmlformats-officedocument.presentationml.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slides/slide2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1.xml" ContentType="application/vnd.openxmlformats-officedocument.presentationml.slideMaster+xml"/>
  <Default Extension="xml" ContentType="application/xml"/>
  <Default Extension="jpeg" ContentType="image/jpeg"/>
  <Default Extension="rels" ContentType="application/vnd.openxmlformats-package.relationshi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9.xml" ContentType="application/vnd.openxmlformats-officedocument.presentationml.slide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13.xml" ContentType="application/vnd.openxmlformats-officedocument.presentationml.slide+xml"/>
  <Override PartName="/ppt/tableStyles.xml" ContentType="application/vnd.openxmlformats-officedocument.presentationml.tableStyles+xml"/>
  <Override PartName="/ppt/slides/slide5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19"/>
  </p:notesMasterIdLst>
  <p:sldIdLst>
    <p:sldId id="256" r:id="rId2"/>
    <p:sldId id="267" r:id="rId3"/>
    <p:sldId id="258" r:id="rId4"/>
    <p:sldId id="259" r:id="rId5"/>
    <p:sldId id="260" r:id="rId6"/>
    <p:sldId id="261" r:id="rId7"/>
    <p:sldId id="262" r:id="rId8"/>
    <p:sldId id="263" r:id="rId9"/>
    <p:sldId id="257" r:id="rId10"/>
    <p:sldId id="264" r:id="rId11"/>
    <p:sldId id="265" r:id="rId12"/>
    <p:sldId id="269" r:id="rId13"/>
    <p:sldId id="268" r:id="rId14"/>
    <p:sldId id="270" r:id="rId15"/>
    <p:sldId id="266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145" d="100"/>
          <a:sy n="145" d="100"/>
        </p:scale>
        <p:origin x="-4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9" Type="http://schemas.openxmlformats.org/officeDocument/2006/relationships/notesMaster" Target="notesMasters/notesMaster1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8" Type="http://schemas.openxmlformats.org/officeDocument/2006/relationships/slide" Target="slides/slide1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2B297F-8353-9047-980F-1A6F27B7033E}" type="datetimeFigureOut">
              <a:rPr lang="en-US" smtClean="0"/>
              <a:pPr/>
              <a:t>12/2/13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2208BB-F5EE-D943-8BE1-63799FCC1B6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personne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dévoile</a:t>
            </a:r>
            <a:r>
              <a:rPr lang="en-US" baseline="0" dirty="0" smtClean="0"/>
              <a:t> qui </a:t>
            </a:r>
            <a:r>
              <a:rPr lang="en-US" baseline="0" dirty="0" err="1" smtClean="0"/>
              <a:t>est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derniere</a:t>
            </a:r>
            <a:r>
              <a:rPr lang="en-US" baseline="0" dirty="0" smtClean="0"/>
              <a:t> le </a:t>
            </a:r>
            <a:r>
              <a:rPr lang="en-US" baseline="0" dirty="0" err="1" smtClean="0"/>
              <a:t>rideau</a:t>
            </a:r>
            <a:r>
              <a:rPr lang="en-US" baseline="0" dirty="0" smtClean="0"/>
              <a:t>.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208BB-F5EE-D943-8BE1-63799FCC1B6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 </a:t>
            </a:r>
            <a:r>
              <a:rPr lang="en-US" dirty="0" err="1" smtClean="0"/>
              <a:t>coeur</a:t>
            </a:r>
            <a:r>
              <a:rPr lang="en-US" dirty="0" smtClean="0"/>
              <a:t> </a:t>
            </a:r>
            <a:r>
              <a:rPr lang="en-US" dirty="0" err="1" smtClean="0"/>
              <a:t>incarne</a:t>
            </a:r>
            <a:r>
              <a:rPr lang="en-US" dirty="0" smtClean="0"/>
              <a:t> </a:t>
            </a:r>
            <a:r>
              <a:rPr lang="en-US" dirty="0" err="1" smtClean="0"/>
              <a:t>l’amour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208BB-F5EE-D943-8BE1-63799FCC1B6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 </a:t>
            </a:r>
            <a:r>
              <a:rPr lang="en-US" dirty="0" err="1" smtClean="0"/>
              <a:t>personne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la robe </a:t>
            </a:r>
            <a:r>
              <a:rPr lang="en-US" dirty="0" err="1" smtClean="0"/>
              <a:t>plaide</a:t>
            </a:r>
            <a:r>
              <a:rPr lang="en-US" dirty="0" smtClean="0"/>
              <a:t> pour le </a:t>
            </a:r>
            <a:r>
              <a:rPr lang="en-US" dirty="0" err="1" smtClean="0"/>
              <a:t>personne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baseline="0" dirty="0" smtClean="0"/>
              <a:t> les </a:t>
            </a:r>
            <a:r>
              <a:rPr lang="en-US" dirty="0" err="1" smtClean="0"/>
              <a:t>menottes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208BB-F5EE-D943-8BE1-63799FCC1B6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Cette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personne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desamorce</a:t>
            </a:r>
            <a:r>
              <a:rPr lang="en-US" baseline="0" dirty="0" smtClean="0"/>
              <a:t> les tensions </a:t>
            </a:r>
            <a:r>
              <a:rPr lang="en-US" baseline="0" dirty="0" err="1" smtClean="0"/>
              <a:t>dans</a:t>
            </a:r>
            <a:r>
              <a:rPr lang="en-US" baseline="0" dirty="0" smtClean="0"/>
              <a:t> le group.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208BB-F5EE-D943-8BE1-63799FCC1B6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 PREMIERE </a:t>
            </a:r>
            <a:r>
              <a:rPr lang="en-US" dirty="0" err="1" smtClean="0"/>
              <a:t>objecif</a:t>
            </a:r>
            <a:r>
              <a:rPr lang="en-US" dirty="0" smtClean="0"/>
              <a:t> de</a:t>
            </a:r>
            <a:r>
              <a:rPr lang="en-US" baseline="0" dirty="0" smtClean="0"/>
              <a:t> la Nouvelle </a:t>
            </a:r>
            <a:r>
              <a:rPr lang="en-US" baseline="0" dirty="0" err="1" smtClean="0"/>
              <a:t>france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industrielle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est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construire</a:t>
            </a:r>
            <a:r>
              <a:rPr lang="en-US" baseline="0" dirty="0" smtClean="0"/>
              <a:t> un </a:t>
            </a:r>
            <a:r>
              <a:rPr lang="en-US" baseline="0" dirty="0" err="1" smtClean="0"/>
              <a:t>meilleure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economie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208BB-F5EE-D943-8BE1-63799FCC1B6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 need help with the inversions -_____-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208BB-F5EE-D943-8BE1-63799FCC1B61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278FBFDB-DF10-C748-BB1D-7D6A2D48390D}" type="datetimeFigureOut">
              <a:rPr lang="en-US" smtClean="0"/>
              <a:pPr/>
              <a:t>12/2/13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BFDB-DF10-C748-BB1D-7D6A2D48390D}" type="datetimeFigureOut">
              <a:rPr lang="en-US" smtClean="0"/>
              <a:pPr/>
              <a:t>12/2/13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BFDB-DF10-C748-BB1D-7D6A2D48390D}" type="datetimeFigureOut">
              <a:rPr lang="en-US" smtClean="0"/>
              <a:pPr/>
              <a:t>12/2/13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BFDB-DF10-C748-BB1D-7D6A2D48390D}" type="datetimeFigureOut">
              <a:rPr lang="en-US" smtClean="0"/>
              <a:pPr/>
              <a:t>12/2/13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78FBFDB-DF10-C748-BB1D-7D6A2D48390D}" type="datetimeFigureOut">
              <a:rPr lang="en-US" smtClean="0"/>
              <a:pPr/>
              <a:t>12/2/13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78FBFDB-DF10-C748-BB1D-7D6A2D48390D}" type="datetimeFigureOut">
              <a:rPr lang="en-US" smtClean="0"/>
              <a:pPr/>
              <a:t>12/2/13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BFDB-DF10-C748-BB1D-7D6A2D48390D}" type="datetimeFigureOut">
              <a:rPr lang="en-US" smtClean="0"/>
              <a:pPr/>
              <a:t>12/2/13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78FBFDB-DF10-C748-BB1D-7D6A2D48390D}" type="datetimeFigureOut">
              <a:rPr lang="en-US" smtClean="0"/>
              <a:pPr/>
              <a:t>12/2/13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78FBFDB-DF10-C748-BB1D-7D6A2D48390D}" type="datetimeFigureOut">
              <a:rPr lang="en-US" smtClean="0"/>
              <a:pPr/>
              <a:t>12/2/13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78FBFDB-DF10-C748-BB1D-7D6A2D48390D}" type="datetimeFigureOut">
              <a:rPr lang="en-US" smtClean="0"/>
              <a:pPr/>
              <a:t>12/2/13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BFDB-DF10-C748-BB1D-7D6A2D48390D}" type="datetimeFigureOut">
              <a:rPr lang="en-US" smtClean="0"/>
              <a:pPr/>
              <a:t>12/2/13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BFDB-DF10-C748-BB1D-7D6A2D48390D}" type="datetimeFigureOut">
              <a:rPr lang="en-US" smtClean="0"/>
              <a:pPr/>
              <a:t>12/2/13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BFDB-DF10-C748-BB1D-7D6A2D48390D}" type="datetimeFigureOut">
              <a:rPr lang="en-US" smtClean="0"/>
              <a:pPr/>
              <a:t>12/2/13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BFDB-DF10-C748-BB1D-7D6A2D48390D}" type="datetimeFigureOut">
              <a:rPr lang="en-US" smtClean="0"/>
              <a:pPr/>
              <a:t>12/2/13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278FBFDB-DF10-C748-BB1D-7D6A2D48390D}" type="datetimeFigureOut">
              <a:rPr lang="en-US" smtClean="0"/>
              <a:pPr/>
              <a:t>12/2/13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278FBFDB-DF10-C748-BB1D-7D6A2D48390D}" type="datetimeFigureOut">
              <a:rPr lang="en-US" smtClean="0"/>
              <a:pPr/>
              <a:t>12/2/13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BFDB-DF10-C748-BB1D-7D6A2D48390D}" type="datetimeFigureOut">
              <a:rPr lang="en-US" smtClean="0"/>
              <a:pPr/>
              <a:t>12/2/13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BFDB-DF10-C748-BB1D-7D6A2D48390D}" type="datetimeFigureOut">
              <a:rPr lang="en-US" smtClean="0"/>
              <a:pPr/>
              <a:t>12/2/13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BFDB-DF10-C748-BB1D-7D6A2D48390D}" type="datetimeFigureOut">
              <a:rPr lang="en-US" smtClean="0"/>
              <a:pPr/>
              <a:t>12/2/13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BFDB-DF10-C748-BB1D-7D6A2D48390D}" type="datetimeFigureOut">
              <a:rPr lang="en-US" smtClean="0"/>
              <a:pPr/>
              <a:t>12/2/13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9" Type="http://schemas.openxmlformats.org/officeDocument/2006/relationships/slideLayout" Target="../slideLayouts/slideLayout1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78FBFDB-DF10-C748-BB1D-7D6A2D48390D}" type="datetimeFigureOut">
              <a:rPr lang="en-US" smtClean="0"/>
              <a:pPr/>
              <a:t>12/2/13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  <p:sldLayoutId r:id="rId13"/>
    <p:sldLayoutId r:id="rId14"/>
    <p:sldLayoutId r:id="rId15"/>
    <p:sldLayoutId r:id="rId16"/>
    <p:sldLayoutId r:id="rId17"/>
    <p:sldLayoutId r:id="rId18"/>
    <p:sldLayoutId r:id="rId19"/>
    <p:sldLayoutId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JxS34UknKx8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usinenouvelle.com/article/les-34-plans-industriels-d-arnaud-montebourg.N204602" TargetMode="External"/><Relationship Id="rId3" Type="http://schemas.openxmlformats.org/officeDocument/2006/relationships/hyperlink" Target="http://www.france.fr/en/working-and-succeeding-france/new-industrial-france" TargetMode="External"/><Relationship Id="rId4" Type="http://schemas.openxmlformats.org/officeDocument/2006/relationships/hyperlink" Target="http://dictionnaire.reverso.net/francais-definition/" TargetMode="External"/><Relationship Id="rId5" Type="http://schemas.openxmlformats.org/officeDocument/2006/relationships/hyperlink" Target="http://www.youtube.com/watch?v=JxS34UknKx8" TargetMode="External"/><Relationship Id="rId6" Type="http://schemas.openxmlformats.org/officeDocument/2006/relationships/hyperlink" Target="http://www.ambafrance-se.org/34-priorities-to-build-the-new" TargetMode="External"/><Relationship Id="rId7" Type="http://schemas.openxmlformats.org/officeDocument/2006/relationships/hyperlink" Target="http://www.euractiv.com/innovation-enterprise/35-plan-third-industrial-revolut-news-530438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4572000"/>
            <a:ext cx="8458200" cy="1519518"/>
          </a:xfrm>
        </p:spPr>
        <p:txBody>
          <a:bodyPr>
            <a:normAutofit fontScale="90000"/>
          </a:bodyPr>
          <a:lstStyle/>
          <a:p>
            <a:r>
              <a:rPr lang="fr-FR" sz="3600" dirty="0" smtClean="0"/>
              <a:t>Le monde du travail: La Nouvelle France</a:t>
            </a:r>
            <a:br>
              <a:rPr lang="fr-FR" sz="3600" dirty="0" smtClean="0"/>
            </a:br>
            <a:r>
              <a:rPr lang="fr-FR" sz="3600" dirty="0" smtClean="0"/>
              <a:t>Industrielle</a:t>
            </a:r>
            <a:br>
              <a:rPr lang="fr-FR" sz="3600" dirty="0" smtClean="0"/>
            </a:br>
            <a:endParaRPr lang="fr-FR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5717241"/>
            <a:ext cx="4038600" cy="748553"/>
          </a:xfrm>
        </p:spPr>
        <p:txBody>
          <a:bodyPr>
            <a:normAutofit/>
          </a:bodyPr>
          <a:lstStyle/>
          <a:p>
            <a:r>
              <a:rPr lang="en-US" sz="2500" dirty="0" smtClean="0"/>
              <a:t>Taylore Jaques</a:t>
            </a:r>
            <a:endParaRPr lang="en-US" sz="2500" dirty="0"/>
          </a:p>
        </p:txBody>
      </p:sp>
      <p:pic>
        <p:nvPicPr>
          <p:cNvPr id="4" name="Picture 3" descr="220px-Drapeau_de_la_Franc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1143000"/>
            <a:ext cx="2514600" cy="25260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L’objectif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752600"/>
            <a:ext cx="7556313" cy="4373563"/>
          </a:xfrm>
        </p:spPr>
        <p:txBody>
          <a:bodyPr>
            <a:normAutofit/>
          </a:bodyPr>
          <a:lstStyle/>
          <a:p>
            <a:r>
              <a:rPr sz="2600" dirty="0" smtClean="0"/>
              <a:t>lancer 34 plans </a:t>
            </a:r>
            <a:endParaRPr lang="en-US" sz="2600" dirty="0" smtClean="0"/>
          </a:p>
          <a:p>
            <a:r>
              <a:rPr sz="2600" dirty="0" smtClean="0"/>
              <a:t>Renouveler la production industrielle</a:t>
            </a:r>
          </a:p>
          <a:p>
            <a:r>
              <a:rPr lang="fr-FR" sz="2600" dirty="0" smtClean="0"/>
              <a:t>Proposer de nouveaux objets</a:t>
            </a:r>
          </a:p>
          <a:p>
            <a:r>
              <a:rPr lang="fr-FR" sz="2600" dirty="0" smtClean="0"/>
              <a:t>« Construire une offre industrielle nouvelle, compétitive, capable de regagner les marchés perdus et d'en gagner de nouveaux </a:t>
            </a:r>
            <a:r>
              <a:rPr lang="fr-FR" sz="2600" dirty="0" smtClean="0"/>
              <a:t>»</a:t>
            </a:r>
          </a:p>
          <a:p>
            <a:r>
              <a:rPr sz="2800" b="1" dirty="0" smtClean="0"/>
              <a:t>Les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trois</a:t>
            </a:r>
            <a:r>
              <a:rPr sz="2800" b="1" dirty="0" smtClean="0"/>
              <a:t> </a:t>
            </a:r>
            <a:r>
              <a:rPr sz="2800" b="1" dirty="0" smtClean="0"/>
              <a:t>grandes priorités</a:t>
            </a:r>
            <a:endParaRPr lang="fr-FR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b="1" dirty="0" smtClean="0"/>
              <a:t>Des chefs de projet</a:t>
            </a:r>
            <a:br>
              <a:rPr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2514600"/>
            <a:ext cx="7556313" cy="3611563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2600" dirty="0" smtClean="0"/>
              <a:t>34 chefs</a:t>
            </a:r>
          </a:p>
          <a:p>
            <a:pPr lvl="1">
              <a:spcAft>
                <a:spcPts val="600"/>
              </a:spcAft>
            </a:pPr>
            <a:r>
              <a:rPr lang="en-US" sz="2600" dirty="0" err="1" smtClean="0"/>
              <a:t>constitueront</a:t>
            </a:r>
            <a:r>
              <a:rPr lang="en-US" sz="2600" dirty="0" smtClean="0"/>
              <a:t> des </a:t>
            </a:r>
            <a:r>
              <a:rPr lang="en-US" sz="2600" dirty="0" err="1" smtClean="0"/>
              <a:t>équipes</a:t>
            </a:r>
            <a:r>
              <a:rPr lang="en-US" sz="2600" dirty="0" smtClean="0"/>
              <a:t> </a:t>
            </a:r>
          </a:p>
          <a:p>
            <a:pPr lvl="1">
              <a:spcAft>
                <a:spcPts val="600"/>
              </a:spcAft>
            </a:pPr>
            <a:r>
              <a:rPr lang="en-US" sz="2600" dirty="0" err="1" smtClean="0"/>
              <a:t>fixeront</a:t>
            </a:r>
            <a:r>
              <a:rPr lang="en-US" sz="2600" dirty="0" smtClean="0"/>
              <a:t> les </a:t>
            </a:r>
            <a:r>
              <a:rPr lang="en-US" sz="2600" dirty="0" err="1" smtClean="0"/>
              <a:t>objectifs</a:t>
            </a:r>
            <a:r>
              <a:rPr lang="en-US" sz="2600" dirty="0" smtClean="0"/>
              <a:t> </a:t>
            </a:r>
          </a:p>
          <a:p>
            <a:pPr lvl="1">
              <a:spcAft>
                <a:spcPts val="600"/>
              </a:spcAft>
            </a:pPr>
            <a:r>
              <a:rPr lang="en-US" sz="2600" dirty="0" err="1" smtClean="0"/>
              <a:t>définiront</a:t>
            </a:r>
            <a:r>
              <a:rPr lang="en-US" sz="2600" dirty="0" smtClean="0"/>
              <a:t> les </a:t>
            </a:r>
            <a:r>
              <a:rPr lang="en-US" sz="2600" dirty="0" err="1" smtClean="0"/>
              <a:t>partenaires</a:t>
            </a:r>
            <a:r>
              <a:rPr lang="en-US" sz="2600" dirty="0" smtClean="0"/>
              <a:t> et les </a:t>
            </a:r>
            <a:r>
              <a:rPr lang="en-US" sz="2600" dirty="0" err="1" smtClean="0"/>
              <a:t>financements</a:t>
            </a:r>
            <a:r>
              <a:rPr lang="en-US" sz="2600" dirty="0" smtClean="0"/>
              <a:t> </a:t>
            </a:r>
          </a:p>
          <a:p>
            <a:pPr>
              <a:spcAft>
                <a:spcPts val="600"/>
              </a:spcAft>
            </a:pPr>
            <a:r>
              <a:rPr lang="en-US" sz="2600" dirty="0" smtClean="0"/>
              <a:t>Des </a:t>
            </a:r>
            <a:r>
              <a:rPr lang="en-US" sz="2600" dirty="0" err="1" smtClean="0"/>
              <a:t>investissements</a:t>
            </a:r>
            <a:r>
              <a:rPr lang="en-US" sz="2600" dirty="0" smtClean="0"/>
              <a:t> </a:t>
            </a:r>
          </a:p>
        </p:txBody>
      </p:sp>
      <p:pic>
        <p:nvPicPr>
          <p:cNvPr id="4" name="Picture 3" descr="Money-II-300x27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400" y="1143000"/>
            <a:ext cx="2743200" cy="2468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Vid</a:t>
            </a:r>
            <a:r>
              <a:rPr lang="en-US" dirty="0" err="1" smtClean="0"/>
              <a:t>éo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295400"/>
            <a:ext cx="7556313" cy="4830763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2600" u="sng" dirty="0" smtClean="0">
                <a:hlinkClick r:id="rId2"/>
              </a:rPr>
              <a:t>http://www.youtube.com/watch?v=</a:t>
            </a:r>
            <a:r>
              <a:rPr lang="en-US" sz="2600" u="sng" dirty="0" smtClean="0">
                <a:hlinkClick r:id="rId2"/>
              </a:rPr>
              <a:t>JxS34UknKx8</a:t>
            </a:r>
            <a:endParaRPr lang="en-US" u="sng" dirty="0" smtClean="0"/>
          </a:p>
          <a:p>
            <a:pPr lvl="1">
              <a:spcAft>
                <a:spcPts val="1200"/>
              </a:spcAft>
            </a:pPr>
            <a:r>
              <a:rPr lang="fr-FR" sz="2600" u="sng" dirty="0" smtClean="0"/>
              <a:t>La Nouvelle France Industrielle Vid</a:t>
            </a:r>
            <a:r>
              <a:rPr lang="fr-FR" sz="2600" u="sng" dirty="0" smtClean="0"/>
              <a:t>éo</a:t>
            </a:r>
          </a:p>
          <a:p>
            <a:pPr lvl="1">
              <a:spcAft>
                <a:spcPts val="1200"/>
              </a:spcAft>
            </a:pPr>
            <a:r>
              <a:rPr lang="fr-FR" sz="2600" dirty="0" smtClean="0"/>
              <a:t>Que La France a inventé qui sont toujours importants aujourd’hui?</a:t>
            </a:r>
          </a:p>
          <a:p>
            <a:pPr lvl="1">
              <a:spcAft>
                <a:spcPts val="1200"/>
              </a:spcAft>
            </a:pPr>
            <a:r>
              <a:rPr lang="fr-FR" sz="2600" dirty="0" smtClean="0"/>
              <a:t>Voyez-vous des exemples de les plans dans les vid</a:t>
            </a:r>
            <a:r>
              <a:rPr lang="fr-FR" sz="2600" dirty="0" smtClean="0"/>
              <a:t>éo?</a:t>
            </a:r>
          </a:p>
          <a:p>
            <a:pPr lvl="1">
              <a:spcAft>
                <a:spcPts val="1200"/>
              </a:spcAft>
            </a:pPr>
            <a:r>
              <a:rPr lang="fr-FR" sz="2600" dirty="0" smtClean="0"/>
              <a:t>Que Pensez-vous l’invention le plus important? </a:t>
            </a:r>
            <a:endParaRPr lang="fr-FR" sz="2600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381000"/>
            <a:ext cx="7556313" cy="1219200"/>
          </a:xfrm>
        </p:spPr>
        <p:txBody>
          <a:bodyPr/>
          <a:lstStyle/>
          <a:p>
            <a:r>
              <a:rPr lang="fr-FR" dirty="0" smtClean="0"/>
              <a:t>Les avantages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219200"/>
            <a:ext cx="7556313" cy="4906963"/>
          </a:xfrm>
        </p:spPr>
        <p:txBody>
          <a:bodyPr>
            <a:normAutofit/>
          </a:bodyPr>
          <a:lstStyle/>
          <a:p>
            <a:r>
              <a:rPr lang="fr-FR" sz="2600" b="1" dirty="0" smtClean="0"/>
              <a:t>480,000 emplois cr</a:t>
            </a:r>
            <a:r>
              <a:rPr lang="fr-FR" sz="2600" b="1" dirty="0" smtClean="0"/>
              <a:t>éés</a:t>
            </a:r>
          </a:p>
          <a:p>
            <a:r>
              <a:rPr lang="fr-FR" sz="2600" b="1" dirty="0" smtClean="0"/>
              <a:t>45,5 milliards d'euros de valeur plus</a:t>
            </a:r>
          </a:p>
          <a:p>
            <a:r>
              <a:rPr lang="fr-FR" sz="2600" dirty="0" smtClean="0"/>
              <a:t>L’export potentiel de </a:t>
            </a:r>
            <a:r>
              <a:rPr lang="fr-FR" sz="2600" i="1" dirty="0" smtClean="0"/>
              <a:t>17 milliard euros</a:t>
            </a:r>
          </a:p>
          <a:p>
            <a:r>
              <a:rPr lang="fr-FR" sz="2600" i="1" dirty="0" smtClean="0"/>
              <a:t>Un meilleure économie pour le futur</a:t>
            </a:r>
            <a:endParaRPr lang="fr-FR" sz="2600" dirty="0"/>
          </a:p>
        </p:txBody>
      </p:sp>
      <p:pic>
        <p:nvPicPr>
          <p:cNvPr id="5" name="Picture 4" descr="economie-dollar-300x22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3733800"/>
            <a:ext cx="3810000" cy="285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plan: </a:t>
            </a:r>
            <a:r>
              <a:rPr lang="en-US" b="1" dirty="0" err="1" smtClean="0"/>
              <a:t>Rénovation</a:t>
            </a:r>
            <a:r>
              <a:rPr lang="en-US" b="1" dirty="0" smtClean="0"/>
              <a:t> </a:t>
            </a:r>
            <a:r>
              <a:rPr lang="en-US" b="1" dirty="0" err="1" smtClean="0"/>
              <a:t>Thermique</a:t>
            </a:r>
            <a:r>
              <a:rPr lang="en-US" b="1" dirty="0" smtClean="0"/>
              <a:t> des </a:t>
            </a:r>
            <a:r>
              <a:rPr lang="en-US" b="1" dirty="0" err="1" smtClean="0"/>
              <a:t>Bâtiments</a:t>
            </a:r>
            <a:r>
              <a:rPr lang="en-US" b="1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b="1" dirty="0" smtClean="0"/>
              <a:t>l’efficacité énergétique</a:t>
            </a:r>
          </a:p>
          <a:p>
            <a:r>
              <a:rPr lang="fr-FR" dirty="0" smtClean="0"/>
              <a:t>Rénover les logements </a:t>
            </a:r>
          </a:p>
          <a:p>
            <a:pPr>
              <a:buNone/>
            </a:pPr>
            <a:r>
              <a:rPr lang="fr-FR" dirty="0" smtClean="0"/>
              <a:t>existants</a:t>
            </a:r>
          </a:p>
          <a:p>
            <a:r>
              <a:rPr lang="fr-FR" dirty="0" smtClean="0"/>
              <a:t>Une qualité accessible à tous</a:t>
            </a:r>
          </a:p>
          <a:p>
            <a:r>
              <a:rPr lang="fr-FR" dirty="0" smtClean="0"/>
              <a:t>75,000 emplois</a:t>
            </a:r>
          </a:p>
          <a:p>
            <a:r>
              <a:rPr lang="fr-FR" dirty="0" smtClean="0"/>
              <a:t>Utiliser les ressources </a:t>
            </a:r>
          </a:p>
          <a:p>
            <a:pPr>
              <a:buNone/>
            </a:pPr>
            <a:r>
              <a:rPr lang="fr-FR" dirty="0" err="1" smtClean="0"/>
              <a:t>renouvable</a:t>
            </a:r>
            <a:r>
              <a:rPr lang="fr-FR" dirty="0" smtClean="0"/>
              <a:t> </a:t>
            </a:r>
          </a:p>
          <a:p>
            <a:r>
              <a:rPr lang="fr-FR" dirty="0" smtClean="0"/>
              <a:t>Combattre le réchauffement climatique </a:t>
            </a:r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2057400"/>
            <a:ext cx="4147286" cy="30861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err="1" smtClean="0"/>
              <a:t>L’article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000" dirty="0" smtClean="0"/>
              <a:t>Que ou qui </a:t>
            </a:r>
            <a:r>
              <a:rPr lang="fr-FR" sz="3000" dirty="0" smtClean="0"/>
              <a:t>contrôle les succès de le projet?</a:t>
            </a:r>
          </a:p>
          <a:p>
            <a:r>
              <a:rPr lang="fr-FR" sz="3000" dirty="0" smtClean="0"/>
              <a:t>Que sont les avancements que le projet voudrais faire?</a:t>
            </a:r>
          </a:p>
          <a:p>
            <a:r>
              <a:rPr lang="fr-FR" sz="3000" dirty="0" smtClean="0"/>
              <a:t>Où sont les </a:t>
            </a:r>
            <a:r>
              <a:rPr sz="3000" dirty="0" smtClean="0"/>
              <a:t>investissements</a:t>
            </a:r>
            <a:r>
              <a:rPr lang="en-US" sz="3000" dirty="0" smtClean="0"/>
              <a:t> de?</a:t>
            </a:r>
            <a:endParaRPr lang="fr-FR" sz="3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000" dirty="0" smtClean="0"/>
              <a:t>Produits	        Pratiques	     Perspectives</a:t>
            </a:r>
            <a:endParaRPr lang="fr-FR" sz="3000" dirty="0"/>
          </a:p>
        </p:txBody>
      </p:sp>
      <p:cxnSp>
        <p:nvCxnSpPr>
          <p:cNvPr id="5" name="Straight Connector 4"/>
          <p:cNvCxnSpPr/>
          <p:nvPr/>
        </p:nvCxnSpPr>
        <p:spPr>
          <a:xfrm rot="16200000" flipH="1">
            <a:off x="38100" y="3848100"/>
            <a:ext cx="5486400" cy="762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rot="16200000" flipH="1">
            <a:off x="2628900" y="3848100"/>
            <a:ext cx="5486400" cy="762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228600" y="1142999"/>
            <a:ext cx="7826187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Bibliographie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295400"/>
            <a:ext cx="7556313" cy="48307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hlinkClick r:id="rId2"/>
              </a:rPr>
              <a:t>http://www.usinenouvelle.com/article/les-34-plans-industriels-d-arnaud-montebourg.</a:t>
            </a:r>
            <a:r>
              <a:rPr lang="en-US" dirty="0" smtClean="0">
                <a:hlinkClick r:id="rId2"/>
              </a:rPr>
              <a:t>N204602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http://www.france.fr/en/working-and-succeeding-france/new-industrial-</a:t>
            </a:r>
            <a:r>
              <a:rPr lang="en-US" dirty="0" smtClean="0">
                <a:hlinkClick r:id="rId3"/>
              </a:rPr>
              <a:t>france</a:t>
            </a:r>
            <a:endParaRPr lang="en-US" dirty="0" smtClean="0"/>
          </a:p>
          <a:p>
            <a:r>
              <a:rPr lang="en-US" dirty="0" smtClean="0"/>
              <a:t>Word reference</a:t>
            </a:r>
          </a:p>
          <a:p>
            <a:r>
              <a:rPr lang="en-US" dirty="0" smtClean="0">
                <a:hlinkClick r:id="rId4"/>
              </a:rPr>
              <a:t>http://dictionnaire.reverso.net/francais-definition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http://www.youtube.com/watch?v=</a:t>
            </a:r>
            <a:r>
              <a:rPr lang="en-US" dirty="0" smtClean="0">
                <a:hlinkClick r:id="rId5"/>
              </a:rPr>
              <a:t>JxS34UknKx8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http://www.ambafrance-se.org/34-priorities-to-build-the-</a:t>
            </a:r>
            <a:r>
              <a:rPr lang="en-US" dirty="0" smtClean="0">
                <a:hlinkClick r:id="rId6"/>
              </a:rPr>
              <a:t>new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http://www.euractiv.com/innovation-enterprise/35-plan-third-industrial-revolut-news-</a:t>
            </a:r>
            <a:r>
              <a:rPr lang="en-US" dirty="0" smtClean="0">
                <a:hlinkClick r:id="rId7"/>
              </a:rPr>
              <a:t>530438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La Nouvelle France </a:t>
            </a:r>
            <a:r>
              <a:rPr lang="en-US" dirty="0" err="1" smtClean="0"/>
              <a:t>Industrielle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Questions </a:t>
            </a:r>
            <a:r>
              <a:rPr lang="fr-FR" dirty="0" err="1" smtClean="0"/>
              <a:t>Pre-Présentation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600" dirty="0" smtClean="0"/>
              <a:t>Savez-vous les primaires sources des revenus en France?</a:t>
            </a:r>
          </a:p>
          <a:p>
            <a:r>
              <a:rPr lang="fr-FR" sz="2600" dirty="0" smtClean="0"/>
              <a:t>À votre avis, pensez-vous La France a besoin de renouvelle d’industrie? </a:t>
            </a:r>
          </a:p>
          <a:p>
            <a:r>
              <a:rPr lang="fr-FR" sz="2600" dirty="0" smtClean="0"/>
              <a:t>Que savez-vous de l’</a:t>
            </a:r>
            <a:r>
              <a:rPr lang="fr-FR" sz="2600" dirty="0" err="1" smtClean="0"/>
              <a:t>economie</a:t>
            </a:r>
            <a:r>
              <a:rPr lang="fr-FR" sz="2600" dirty="0" smtClean="0"/>
              <a:t> de France aujourd’hui.</a:t>
            </a:r>
            <a:endParaRPr lang="fr-FR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fr-FR" dirty="0" smtClean="0"/>
              <a:t>vocabulaire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3000" b="1" dirty="0" smtClean="0"/>
              <a:t>Dévoiler</a:t>
            </a:r>
            <a:r>
              <a:rPr lang="fr-FR" sz="3000" dirty="0" smtClean="0"/>
              <a:t> - enlever le voile qui recouvre; se révéler, se découvrir</a:t>
            </a:r>
            <a:endParaRPr lang="en-US" sz="3000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Curtain-300x22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400" y="3429000"/>
            <a:ext cx="3810000" cy="285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fr-FR" dirty="0" smtClean="0"/>
              <a:t>vocabulaire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3000" b="1" dirty="0" err="1" smtClean="0"/>
              <a:t>Incarner-</a:t>
            </a:r>
            <a:r>
              <a:rPr lang="fr-FR" sz="3000" b="1" dirty="0" smtClean="0"/>
              <a:t> </a:t>
            </a:r>
            <a:r>
              <a:rPr lang="fr-FR" sz="3000" dirty="0" smtClean="0"/>
              <a:t>représenter, symboliser une chose abstraite</a:t>
            </a:r>
            <a:endParaRPr lang="en-US" sz="3000" dirty="0" smtClean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928100" y="-10071100"/>
            <a:ext cx="5056632" cy="5056632"/>
          </a:xfrm>
          <a:prstGeom prst="rect">
            <a:avLst/>
          </a:prstGeom>
        </p:spPr>
      </p:pic>
      <p:pic>
        <p:nvPicPr>
          <p:cNvPr id="7" name="Picture 6" descr="Pink-Hear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3200" y="3048000"/>
            <a:ext cx="3544824" cy="35448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vocabulaire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3000" b="1" dirty="0" err="1" smtClean="0"/>
              <a:t>Plaider-</a:t>
            </a:r>
            <a:r>
              <a:rPr lang="fr-FR" sz="3000" dirty="0" smtClean="0"/>
              <a:t> prendre la défense d'une personne ; défendre, excuser, intercéder </a:t>
            </a:r>
            <a:endParaRPr lang="en-US" sz="3000" dirty="0" smtClean="0"/>
          </a:p>
          <a:p>
            <a:endParaRPr lang="en-US" dirty="0"/>
          </a:p>
        </p:txBody>
      </p:sp>
      <p:pic>
        <p:nvPicPr>
          <p:cNvPr id="4" name="Picture 3" descr="plaider coupable crimine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00" y="3125920"/>
            <a:ext cx="3641071" cy="30002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vocabulaire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000" b="1" dirty="0" smtClean="0"/>
              <a:t>La</a:t>
            </a:r>
            <a:r>
              <a:rPr lang="fr-FR" sz="3000" dirty="0" smtClean="0"/>
              <a:t> </a:t>
            </a:r>
            <a:r>
              <a:rPr lang="fr-FR" sz="3000" b="1" dirty="0" err="1" smtClean="0"/>
              <a:t>filière-</a:t>
            </a:r>
            <a:r>
              <a:rPr lang="fr-FR" sz="3000" b="1" dirty="0" smtClean="0"/>
              <a:t> </a:t>
            </a:r>
            <a:r>
              <a:rPr lang="fr-FR" sz="3000" dirty="0" smtClean="0"/>
              <a:t>ensemble des activités industrielles relatives à un matériau ou une énergie</a:t>
            </a:r>
            <a:r>
              <a:rPr lang="en-US" sz="3000" dirty="0" smtClean="0"/>
              <a:t> </a:t>
            </a:r>
            <a:endParaRPr lang="en-US" sz="3000" dirty="0"/>
          </a:p>
        </p:txBody>
      </p:sp>
      <p:pic>
        <p:nvPicPr>
          <p:cNvPr id="4" name="Picture 3" descr="breve13043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3505200"/>
            <a:ext cx="4332432" cy="289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vocabulaire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000" b="1" dirty="0" err="1" smtClean="0"/>
              <a:t>Désamorcer-</a:t>
            </a:r>
            <a:r>
              <a:rPr lang="fr-FR" sz="3000" b="1" dirty="0" smtClean="0"/>
              <a:t> </a:t>
            </a:r>
            <a:r>
              <a:rPr lang="fr-FR" sz="3000" dirty="0" smtClean="0"/>
              <a:t>tenter d'éviter les conflits</a:t>
            </a:r>
            <a:r>
              <a:rPr lang="en-US" sz="3000" dirty="0" smtClean="0"/>
              <a:t> </a:t>
            </a:r>
            <a:endParaRPr lang="en-US" sz="3000" dirty="0"/>
          </a:p>
        </p:txBody>
      </p:sp>
      <p:pic>
        <p:nvPicPr>
          <p:cNvPr id="4" name="Picture 3" descr="fight-breaking-up-stopping-stop-break.pn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600" y="2667000"/>
            <a:ext cx="3810000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vocabulaire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3000" b="1" dirty="0" smtClean="0"/>
              <a:t>Le</a:t>
            </a:r>
            <a:r>
              <a:rPr lang="fr-FR" sz="3000" dirty="0" smtClean="0"/>
              <a:t> </a:t>
            </a:r>
            <a:r>
              <a:rPr lang="fr-FR" sz="3000" b="1" dirty="0" err="1" smtClean="0"/>
              <a:t>syndicat-</a:t>
            </a:r>
            <a:r>
              <a:rPr lang="fr-FR" sz="3000" dirty="0" smtClean="0"/>
              <a:t> mouvement social et politique des travailleurs; fédération</a:t>
            </a:r>
            <a:endParaRPr lang="en-US" sz="3000" dirty="0" smtClean="0"/>
          </a:p>
          <a:p>
            <a:endParaRPr lang="en-US" dirty="0"/>
          </a:p>
        </p:txBody>
      </p:sp>
      <p:pic>
        <p:nvPicPr>
          <p:cNvPr id="4" name="Picture 3" descr="250px-United_Federation_of_Planets_002_by_Scharfshutz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3459163"/>
            <a:ext cx="3175000" cy="266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Projet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000" dirty="0" smtClean="0"/>
              <a:t>Septembre 2013</a:t>
            </a:r>
          </a:p>
          <a:p>
            <a:r>
              <a:rPr lang="fr-FR" sz="3000" dirty="0" smtClean="0"/>
              <a:t>La Nouvelle France</a:t>
            </a:r>
          </a:p>
          <a:p>
            <a:pPr>
              <a:buNone/>
            </a:pPr>
            <a:r>
              <a:rPr lang="fr-FR" sz="3000" dirty="0" smtClean="0"/>
              <a:t>Industrielle</a:t>
            </a:r>
          </a:p>
          <a:p>
            <a:r>
              <a:rPr sz="3000" b="1" dirty="0" smtClean="0"/>
              <a:t>Arnaud Montebourg</a:t>
            </a:r>
            <a:endParaRPr lang="en-US" sz="3000" b="1" dirty="0" smtClean="0"/>
          </a:p>
          <a:p>
            <a:pPr lvl="1"/>
            <a:r>
              <a:rPr lang="fr-FR" sz="2800" dirty="0" smtClean="0"/>
              <a:t>le Ministre de renouvellement industriel</a:t>
            </a:r>
            <a:r>
              <a:rPr lang="en-US" sz="2800" dirty="0" smtClean="0"/>
              <a:t> </a:t>
            </a:r>
            <a:endParaRPr sz="2800" b="1" dirty="0" smtClean="0"/>
          </a:p>
          <a:p>
            <a:r>
              <a:rPr lang="fr-FR" sz="3000" dirty="0" smtClean="0"/>
              <a:t>34 Plans </a:t>
            </a:r>
            <a:endParaRPr lang="fr-FR" sz="3000" dirty="0"/>
          </a:p>
        </p:txBody>
      </p:sp>
      <p:pic>
        <p:nvPicPr>
          <p:cNvPr id="5" name="Picture 4" descr="424px-Arnaudmontebour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381000"/>
            <a:ext cx="2966584" cy="4191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430</TotalTime>
  <Words>549</Words>
  <Application>Microsoft Macintosh PowerPoint</Application>
  <PresentationFormat>On-screen Show (4:3)</PresentationFormat>
  <Paragraphs>83</Paragraphs>
  <Slides>17</Slides>
  <Notes>6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Advantage</vt:lpstr>
      <vt:lpstr>Le monde du travail: La Nouvelle France Industrielle </vt:lpstr>
      <vt:lpstr>Les Questions Pre-Présentation</vt:lpstr>
      <vt:lpstr>Le vocabulaire</vt:lpstr>
      <vt:lpstr>Le vocabulaire </vt:lpstr>
      <vt:lpstr>Le vocabulaire</vt:lpstr>
      <vt:lpstr>Le vocabulaire</vt:lpstr>
      <vt:lpstr>Le vocabulaire</vt:lpstr>
      <vt:lpstr>Le vocabulaire</vt:lpstr>
      <vt:lpstr>Le Projet</vt:lpstr>
      <vt:lpstr>L’objectif</vt:lpstr>
      <vt:lpstr>Des chefs de projet </vt:lpstr>
      <vt:lpstr>Vidéo</vt:lpstr>
      <vt:lpstr>Les avantages</vt:lpstr>
      <vt:lpstr>Le plan: Rénovation Thermique des Bâtiments </vt:lpstr>
      <vt:lpstr>L’article</vt:lpstr>
      <vt:lpstr>Produits         Pratiques      Perspectives</vt:lpstr>
      <vt:lpstr>Bibliographie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monde du travail: Le nouvelle industrie Française</dc:title>
  <dc:creator>Jaques</dc:creator>
  <cp:lastModifiedBy>Jaques</cp:lastModifiedBy>
  <cp:revision>48</cp:revision>
  <dcterms:created xsi:type="dcterms:W3CDTF">2013-12-03T00:35:55Z</dcterms:created>
  <dcterms:modified xsi:type="dcterms:W3CDTF">2013-12-03T04:06:01Z</dcterms:modified>
</cp:coreProperties>
</file>