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843003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0" y="0"/>
            <a:ext cx="9144000" cy="37232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391160" y="1433988"/>
            <a:ext cx="8351399" cy="4214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228600">
              <a:buClr>
                <a:schemeClr val="lt1"/>
              </a:buClr>
              <a:buSzPct val="100000"/>
              <a:buFont typeface="Tahoma"/>
              <a:defRPr sz="36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403761" y="1982435"/>
            <a:ext cx="8342400" cy="342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marL="0" indent="152400" algn="ctr"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indent="152400" algn="ctr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cxnSp>
        <p:nvCxnSpPr>
          <p:cNvPr id="51" name="Shape 51"/>
          <p:cNvCxnSpPr/>
          <p:nvPr/>
        </p:nvCxnSpPr>
        <p:spPr>
          <a:xfrm>
            <a:off x="2258800" y="1912668"/>
            <a:ext cx="4621799" cy="107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2" name="Shape 52"/>
          <p:cNvSpPr/>
          <p:nvPr/>
        </p:nvSpPr>
        <p:spPr>
          <a:xfrm>
            <a:off x="0" y="3030297"/>
            <a:ext cx="9143999" cy="795916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0" y="0"/>
            <a:ext cx="9144000" cy="9372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0" y="226265"/>
            <a:ext cx="9143999" cy="795916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56" name="Shape 56"/>
          <p:cNvCxnSpPr/>
          <p:nvPr/>
        </p:nvCxnSpPr>
        <p:spPr>
          <a:xfrm rot="10800000" flipH="1">
            <a:off x="2258963" y="783855"/>
            <a:ext cx="4602300" cy="69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0" y="0"/>
            <a:ext cx="4456799" cy="47087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 flipH="1">
            <a:off x="3434" y="3759780"/>
            <a:ext cx="4453249" cy="1033097"/>
          </a:xfrm>
          <a:custGeom>
            <a:avLst/>
            <a:gdLst/>
            <a:ahLst/>
            <a:cxnLst/>
            <a:rect l="0" t="0" r="0" b="0"/>
            <a:pathLst>
              <a:path w="4453250" h="1869860" extrusionOk="0">
                <a:moveTo>
                  <a:pt x="4447791" y="1726390"/>
                </a:moveTo>
                <a:lnTo>
                  <a:pt x="4219291" y="1869860"/>
                </a:lnTo>
                <a:lnTo>
                  <a:pt x="3980162" y="1715763"/>
                </a:lnTo>
                <a:lnTo>
                  <a:pt x="3746348" y="1864546"/>
                </a:lnTo>
                <a:lnTo>
                  <a:pt x="3512534" y="1726390"/>
                </a:lnTo>
                <a:lnTo>
                  <a:pt x="3284033" y="1864546"/>
                </a:lnTo>
                <a:lnTo>
                  <a:pt x="3044905" y="1731704"/>
                </a:lnTo>
                <a:lnTo>
                  <a:pt x="2805777" y="1864546"/>
                </a:lnTo>
                <a:lnTo>
                  <a:pt x="2571963" y="1731704"/>
                </a:lnTo>
                <a:lnTo>
                  <a:pt x="2343462" y="1864546"/>
                </a:lnTo>
                <a:lnTo>
                  <a:pt x="2104334" y="1726390"/>
                </a:lnTo>
                <a:lnTo>
                  <a:pt x="1865206" y="1869860"/>
                </a:lnTo>
                <a:lnTo>
                  <a:pt x="1631391" y="1715763"/>
                </a:lnTo>
                <a:lnTo>
                  <a:pt x="1402891" y="1869860"/>
                </a:lnTo>
                <a:lnTo>
                  <a:pt x="1163763" y="1726390"/>
                </a:lnTo>
                <a:lnTo>
                  <a:pt x="935262" y="1869860"/>
                </a:lnTo>
                <a:lnTo>
                  <a:pt x="696134" y="1726390"/>
                </a:lnTo>
                <a:lnTo>
                  <a:pt x="457006" y="1864546"/>
                </a:lnTo>
                <a:lnTo>
                  <a:pt x="217877" y="1726390"/>
                </a:lnTo>
                <a:lnTo>
                  <a:pt x="5" y="1869860"/>
                </a:lnTo>
                <a:cubicBezTo>
                  <a:pt x="3" y="1246574"/>
                  <a:pt x="2" y="623287"/>
                  <a:pt x="0" y="1"/>
                </a:cubicBezTo>
                <a:lnTo>
                  <a:pt x="4453250" y="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62" name="Shape 62"/>
          <p:cNvCxnSpPr/>
          <p:nvPr/>
        </p:nvCxnSpPr>
        <p:spPr>
          <a:xfrm>
            <a:off x="409699" y="744077"/>
            <a:ext cx="3660000" cy="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550799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3550799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5021123" y="1200150"/>
            <a:ext cx="3550799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0" y="0"/>
            <a:ext cx="9144000" cy="937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68" name="Shape 68"/>
          <p:cNvSpPr/>
          <p:nvPr/>
        </p:nvSpPr>
        <p:spPr>
          <a:xfrm>
            <a:off x="0" y="226265"/>
            <a:ext cx="9143999" cy="795916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69" name="Shape 69"/>
          <p:cNvCxnSpPr/>
          <p:nvPr/>
        </p:nvCxnSpPr>
        <p:spPr>
          <a:xfrm rot="10800000" flipH="1">
            <a:off x="2258963" y="783855"/>
            <a:ext cx="4602300" cy="69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 rot="10800000">
            <a:off x="-5937" y="4110402"/>
            <a:ext cx="4453249" cy="1033097"/>
          </a:xfrm>
          <a:custGeom>
            <a:avLst/>
            <a:gdLst/>
            <a:ahLst/>
            <a:cxnLst/>
            <a:rect l="0" t="0" r="0" b="0"/>
            <a:pathLst>
              <a:path w="4453250" h="1869860" extrusionOk="0">
                <a:moveTo>
                  <a:pt x="4447791" y="1726390"/>
                </a:moveTo>
                <a:lnTo>
                  <a:pt x="4219291" y="1869860"/>
                </a:lnTo>
                <a:lnTo>
                  <a:pt x="3980162" y="1715763"/>
                </a:lnTo>
                <a:lnTo>
                  <a:pt x="3746348" y="1864546"/>
                </a:lnTo>
                <a:lnTo>
                  <a:pt x="3512534" y="1726390"/>
                </a:lnTo>
                <a:lnTo>
                  <a:pt x="3284033" y="1864546"/>
                </a:lnTo>
                <a:lnTo>
                  <a:pt x="3044905" y="1731704"/>
                </a:lnTo>
                <a:lnTo>
                  <a:pt x="2805777" y="1864546"/>
                </a:lnTo>
                <a:lnTo>
                  <a:pt x="2571963" y="1731704"/>
                </a:lnTo>
                <a:lnTo>
                  <a:pt x="2343462" y="1864546"/>
                </a:lnTo>
                <a:lnTo>
                  <a:pt x="2104334" y="1726390"/>
                </a:lnTo>
                <a:lnTo>
                  <a:pt x="1865206" y="1869860"/>
                </a:lnTo>
                <a:lnTo>
                  <a:pt x="1631391" y="1715763"/>
                </a:lnTo>
                <a:lnTo>
                  <a:pt x="1402891" y="1869860"/>
                </a:lnTo>
                <a:lnTo>
                  <a:pt x="1163763" y="1726390"/>
                </a:lnTo>
                <a:lnTo>
                  <a:pt x="935262" y="1869860"/>
                </a:lnTo>
                <a:lnTo>
                  <a:pt x="696134" y="1726390"/>
                </a:lnTo>
                <a:lnTo>
                  <a:pt x="457006" y="1864546"/>
                </a:lnTo>
                <a:lnTo>
                  <a:pt x="217877" y="1726390"/>
                </a:lnTo>
                <a:lnTo>
                  <a:pt x="5" y="1869860"/>
                </a:lnTo>
                <a:cubicBezTo>
                  <a:pt x="3" y="1246574"/>
                  <a:pt x="2" y="623287"/>
                  <a:pt x="0" y="1"/>
                </a:cubicBezTo>
                <a:lnTo>
                  <a:pt x="4453250" y="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73" name="Shape 73"/>
          <p:cNvCxnSpPr/>
          <p:nvPr/>
        </p:nvCxnSpPr>
        <p:spPr>
          <a:xfrm>
            <a:off x="388492" y="4409677"/>
            <a:ext cx="3708599" cy="36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88492" y="4493760"/>
            <a:ext cx="3644400" cy="38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indent="8890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5"/>
          <p:cNvGrpSpPr/>
          <p:nvPr/>
        </p:nvGrpSpPr>
        <p:grpSpPr>
          <a:xfrm>
            <a:off x="0" y="6209"/>
            <a:ext cx="9144067" cy="5137200"/>
            <a:chOff x="0" y="14677"/>
            <a:chExt cx="9144067" cy="6849600"/>
          </a:xfrm>
        </p:grpSpPr>
        <p:sp>
          <p:nvSpPr>
            <p:cNvPr id="6" name="Shape 6"/>
            <p:cNvSpPr/>
            <p:nvPr/>
          </p:nvSpPr>
          <p:spPr>
            <a:xfrm>
              <a:off x="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7" name="Shape 7"/>
            <p:cNvSpPr/>
            <p:nvPr/>
          </p:nvSpPr>
          <p:spPr>
            <a:xfrm>
              <a:off x="234838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8" name="Shape 8"/>
            <p:cNvSpPr/>
            <p:nvPr/>
          </p:nvSpPr>
          <p:spPr>
            <a:xfrm>
              <a:off x="46967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9" name="Shape 9"/>
            <p:cNvSpPr/>
            <p:nvPr/>
          </p:nvSpPr>
          <p:spPr>
            <a:xfrm>
              <a:off x="70451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0" name="Shape 10"/>
            <p:cNvSpPr/>
            <p:nvPr/>
          </p:nvSpPr>
          <p:spPr>
            <a:xfrm>
              <a:off x="93935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117419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140903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164387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87871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211355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234839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2583228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281806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305290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328774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352258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375742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Shape 23"/>
            <p:cNvSpPr/>
            <p:nvPr/>
          </p:nvSpPr>
          <p:spPr>
            <a:xfrm>
              <a:off x="399226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422710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446194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469678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4931619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516645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540129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0" name="Shape 30"/>
            <p:cNvSpPr/>
            <p:nvPr/>
          </p:nvSpPr>
          <p:spPr>
            <a:xfrm>
              <a:off x="563613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587097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6105814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634065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657549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681033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6" name="Shape 36"/>
            <p:cNvSpPr/>
            <p:nvPr/>
          </p:nvSpPr>
          <p:spPr>
            <a:xfrm>
              <a:off x="704517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7280009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8" name="Shape 38"/>
            <p:cNvSpPr/>
            <p:nvPr/>
          </p:nvSpPr>
          <p:spPr>
            <a:xfrm>
              <a:off x="751484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774968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798452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8219364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x="845420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43" name="Shape 43"/>
            <p:cNvSpPr/>
            <p:nvPr/>
          </p:nvSpPr>
          <p:spPr>
            <a:xfrm>
              <a:off x="868904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892386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marL="0" indent="279400" algn="ctr"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215900"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1pPr>
            <a:lvl2pPr marL="742950" indent="-15875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2pPr>
            <a:lvl3pPr marL="11430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3pPr>
            <a:lvl4pPr marL="16002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4pPr>
            <a:lvl5pPr marL="20574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5pPr>
            <a:lvl6pPr marL="25146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6pPr>
            <a:lvl7pPr marL="29718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7pPr>
            <a:lvl8pPr marL="34290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8pPr>
            <a:lvl9pPr marL="3886200" indent="-101600">
              <a:spcBef>
                <a:spcPts val="400"/>
              </a:spcBef>
              <a:buClr>
                <a:schemeClr val="dk1"/>
              </a:buClr>
              <a:buSzPct val="100000"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uville-sur-oise.fr/vie-citoyenn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B2ymtX2Gd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9B2ymtX2GdM" TargetMode="External"/><Relationship Id="rId3" Type="http://schemas.openxmlformats.org/officeDocument/2006/relationships/hyperlink" Target="http://vosdroits.service-public.fr/particuliers/N111.xhtml" TargetMode="External"/><Relationship Id="rId7" Type="http://schemas.openxmlformats.org/officeDocument/2006/relationships/hyperlink" Target="http://www.orne.gouv.fr/ceremonie-d-accueil-dans-la-a5894.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-dictionnaire.com/" TargetMode="External"/><Relationship Id="rId5" Type="http://schemas.openxmlformats.org/officeDocument/2006/relationships/hyperlink" Target="http://www.french.hku.hk/dcmScreen/lang2043/citoyennete.htm" TargetMode="External"/><Relationship Id="rId4" Type="http://schemas.openxmlformats.org/officeDocument/2006/relationships/hyperlink" Target="http://vosdroits.service-public.fr/particuliers/N19810.x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ctrTitle"/>
          </p:nvPr>
        </p:nvSpPr>
        <p:spPr>
          <a:xfrm>
            <a:off x="391160" y="2805588"/>
            <a:ext cx="8351399" cy="4214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sz="4000"/>
              <a:t>La Citoyenneté</a:t>
            </a:r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403761" y="3354035"/>
            <a:ext cx="8342400" cy="3423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Taylore Jaques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658200" y="89325"/>
            <a:ext cx="1833500" cy="25703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51504D"/>
                </a:solidFill>
              </a:rPr>
              <a:t>s'estomper</a:t>
            </a:r>
            <a:r>
              <a:rPr lang="en" sz="3600">
                <a:solidFill>
                  <a:srgbClr val="51504D"/>
                </a:solidFill>
              </a:rPr>
              <a:t>- Devenir flou, moins net, moins vif</a:t>
            </a:r>
          </a:p>
          <a:p>
            <a:endParaRPr lang="en" sz="3600">
              <a:solidFill>
                <a:srgbClr val="51504D"/>
              </a:solidFill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42" name="Shape 14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661088" y="1976975"/>
            <a:ext cx="3821818" cy="286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0005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700"/>
              <a:t>Quatre fois pour acquisition:</a:t>
            </a:r>
          </a:p>
          <a:p>
            <a:pPr marL="914400" lvl="0" indent="-40005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700"/>
              <a:t>Nationalité française par mariage</a:t>
            </a:r>
          </a:p>
          <a:p>
            <a:pPr marL="1828800" lvl="1" indent="-40005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2700"/>
              <a:t>Pas automatique, un certain nombre de conditions:</a:t>
            </a:r>
          </a:p>
        </p:txBody>
      </p:sp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L’Acquisition de La Nationalité </a:t>
            </a:r>
          </a:p>
        </p:txBody>
      </p:sp>
      <p:pic>
        <p:nvPicPr>
          <p:cNvPr id="149" name="Shape 14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983900" y="2536375"/>
            <a:ext cx="3374576" cy="25309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178075" y="1144325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indent="457200" rtl="0">
              <a:buNone/>
            </a:pPr>
            <a:r>
              <a:rPr lang="en" sz="3000"/>
              <a:t>2. Nationalité française d’un enfant</a:t>
            </a:r>
          </a:p>
          <a:p>
            <a:pPr marL="18288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adopté</a:t>
            </a:r>
          </a:p>
          <a:p>
            <a:pPr marL="18288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recueilli</a:t>
            </a:r>
          </a:p>
          <a:p>
            <a:pPr marL="18288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naissance</a:t>
            </a:r>
          </a:p>
          <a:p>
            <a:pPr lvl="0" rtl="0">
              <a:buNone/>
            </a:pPr>
            <a:r>
              <a:rPr lang="en" sz="3000"/>
              <a:t> 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  <p:pic>
        <p:nvPicPr>
          <p:cNvPr id="156" name="Shape 15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130974" y="1793600"/>
            <a:ext cx="4276700" cy="32075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3000"/>
              <a:t>	3. Nationalité francaise par naturalisation</a:t>
            </a:r>
          </a:p>
          <a:p>
            <a:pPr marL="18288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Les Qualifications:</a:t>
            </a:r>
          </a:p>
          <a:p>
            <a:pPr marL="1828800" lvl="0" indent="-4064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2800"/>
              <a:t>Adulte, residence en France, un travail, assimilation à la communatié francaise, et absence de condamnations penales</a:t>
            </a:r>
          </a:p>
        </p:txBody>
      </p:sp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  <p:pic>
        <p:nvPicPr>
          <p:cNvPr id="163" name="Shape 16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2200" y="2712925"/>
            <a:ext cx="1502316" cy="2253475"/>
          </a:xfrm>
          <a:prstGeom prst="rect">
            <a:avLst/>
          </a:prstGeom>
        </p:spPr>
      </p:pic>
      <p:pic>
        <p:nvPicPr>
          <p:cNvPr id="164" name="Shape 16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770274" y="3473600"/>
            <a:ext cx="2524924" cy="1578075"/>
          </a:xfrm>
          <a:prstGeom prst="rect">
            <a:avLst/>
          </a:prstGeom>
        </p:spPr>
      </p:pic>
      <p:pic>
        <p:nvPicPr>
          <p:cNvPr id="165" name="Shape 16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6095450" y="3473600"/>
            <a:ext cx="2104089" cy="15780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buNone/>
            </a:pPr>
            <a:r>
              <a:rPr lang="en" sz="3000" dirty="0" smtClean="0"/>
              <a:t>4</a:t>
            </a:r>
            <a:r>
              <a:rPr lang="en" sz="3000" dirty="0"/>
              <a:t>. Réintégration dans la nationalité </a:t>
            </a:r>
            <a:r>
              <a:rPr lang="en" sz="3000" dirty="0" smtClean="0"/>
              <a:t>française par</a:t>
            </a:r>
          </a:p>
          <a:p>
            <a:pPr marL="0" lvl="0" indent="0" rtl="0">
              <a:buNone/>
            </a:pPr>
            <a:r>
              <a:rPr lang="en" sz="3000" dirty="0" smtClean="0"/>
              <a:t>    déclaration</a:t>
            </a:r>
            <a:endParaRPr lang="en" sz="3000" dirty="0"/>
          </a:p>
          <a:p>
            <a:pPr marL="1828800" lvl="0" indent="-41910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 dirty="0"/>
              <a:t>Permet à une personne qui a perdu la nationalité francaise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>
                <a:solidFill>
                  <a:schemeClr val="lt1"/>
                </a:solidFill>
              </a:rPr>
              <a:t>L’Acquisition de La Nationalité 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190025" y="895350"/>
            <a:ext cx="8842200" cy="427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06400" rtl="0">
              <a:lnSpc>
                <a:spcPct val="115000"/>
              </a:lnSpc>
              <a:spcAft>
                <a:spcPts val="400"/>
              </a:spcAft>
              <a:buClr>
                <a:srgbClr val="000000"/>
              </a:buClr>
              <a:buSzPct val="100000"/>
              <a:buFont typeface="Times New Roman"/>
              <a:buChar char="❏"/>
            </a:pPr>
            <a:r>
              <a:rPr lang="en" sz="2800" dirty="0">
                <a:solidFill>
                  <a:srgbClr val="393939"/>
                </a:solidFill>
              </a:rPr>
              <a:t>Les nouveaux citoyens ont reçu la préfecture qui a: </a:t>
            </a:r>
          </a:p>
          <a:p>
            <a:pPr marL="914400" lvl="1" indent="-393700" rtl="0">
              <a:lnSpc>
                <a:spcPct val="115000"/>
              </a:lnSpc>
              <a:spcAft>
                <a:spcPts val="400"/>
              </a:spcAft>
              <a:buClr>
                <a:srgbClr val="393939"/>
              </a:buClr>
              <a:buSzPct val="100000"/>
              <a:buFont typeface="Times New Roman"/>
              <a:buChar char="❏"/>
            </a:pPr>
            <a:r>
              <a:rPr lang="en" sz="2600" dirty="0">
                <a:solidFill>
                  <a:srgbClr val="393939"/>
                </a:solidFill>
              </a:rPr>
              <a:t>la Déclaration des droits de l’Homme et du Citoyen</a:t>
            </a:r>
          </a:p>
          <a:p>
            <a:pPr marL="914400" lvl="1" indent="-393700" rtl="0">
              <a:lnSpc>
                <a:spcPct val="115000"/>
              </a:lnSpc>
              <a:spcAft>
                <a:spcPts val="400"/>
              </a:spcAft>
              <a:buClr>
                <a:srgbClr val="393939"/>
              </a:buClr>
              <a:buSzPct val="100000"/>
              <a:buFont typeface="Times New Roman"/>
              <a:buChar char="❏"/>
            </a:pPr>
            <a:r>
              <a:rPr lang="en" sz="2600" dirty="0">
                <a:solidFill>
                  <a:srgbClr val="393939"/>
                </a:solidFill>
              </a:rPr>
              <a:t>les extraits de la Constitution</a:t>
            </a:r>
          </a:p>
          <a:p>
            <a:pPr marL="914400" lvl="1" indent="-393700" rtl="0">
              <a:lnSpc>
                <a:spcPct val="115000"/>
              </a:lnSpc>
              <a:spcAft>
                <a:spcPts val="400"/>
              </a:spcAft>
              <a:buClr>
                <a:srgbClr val="393939"/>
              </a:buClr>
              <a:buSzPct val="100000"/>
              <a:buFont typeface="Times New Roman"/>
              <a:buChar char="❏"/>
            </a:pPr>
            <a:r>
              <a:rPr lang="en" sz="2600" dirty="0">
                <a:solidFill>
                  <a:srgbClr val="393939"/>
                </a:solidFill>
              </a:rPr>
              <a:t>la Charte des droits et devoirs du citoyen français</a:t>
            </a:r>
          </a:p>
          <a:p>
            <a:endParaRPr lang="en" sz="2600" dirty="0">
              <a:solidFill>
                <a:srgbClr val="393939"/>
              </a:solidFill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-55825" y="89525"/>
            <a:ext cx="91440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sz="4000"/>
              <a:t>Le cérémonie d’accueil dans la citoyenneté française</a:t>
            </a:r>
          </a:p>
        </p:txBody>
      </p:sp>
      <p:pic>
        <p:nvPicPr>
          <p:cNvPr id="178" name="Shape 17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438400" y="3105150"/>
            <a:ext cx="3339175" cy="22056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3000"/>
              <a:t>Comment un citoyen jouer un rôle essentiel en politiques et en le pays? Et pourquoi est le rôle important?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3000"/>
              <a:t>Quel est le rôle vous jouez en les Etats-Unis?</a:t>
            </a:r>
          </a:p>
          <a:p>
            <a:endParaRPr lang="en" sz="3000"/>
          </a:p>
          <a:p>
            <a:pPr marL="0" lvl="0" indent="0" rtl="0">
              <a:lnSpc>
                <a:spcPct val="115000"/>
              </a:lnSpc>
              <a:buClr>
                <a:srgbClr val="000000"/>
              </a:buClr>
              <a:buSzPct val="61111"/>
              <a:buFont typeface="Arial"/>
              <a:buNone/>
            </a:pPr>
            <a:r>
              <a:rPr lang="en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http://www.neuville-sur-oise.fr/vie-citoyenne</a:t>
            </a:r>
          </a:p>
          <a:p>
            <a:endParaRPr lang="en" sz="18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3"/>
            </a:endParaRPr>
          </a:p>
        </p:txBody>
      </p:sp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Questions de l’article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380075" y="972525"/>
            <a:ext cx="8306699" cy="3936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Participer en le gouvernement democratie</a:t>
            </a:r>
          </a:p>
          <a:p>
            <a:pPr marL="914400" lvl="1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Voter!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Participer en la</a:t>
            </a:r>
          </a:p>
          <a:p>
            <a:pPr lvl="0" rtl="0">
              <a:buNone/>
            </a:pPr>
            <a:r>
              <a:rPr lang="en" sz="3000"/>
              <a:t>     communauté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Respecter les autres 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Respecter les lois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Char char="❏"/>
            </a:pPr>
            <a:r>
              <a:rPr lang="en" sz="3000"/>
              <a:t>Soutenir la France</a:t>
            </a:r>
          </a:p>
        </p:txBody>
      </p:sp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sz="4200"/>
              <a:t>Les </a:t>
            </a:r>
            <a:r>
              <a:rPr lang="en">
                <a:solidFill>
                  <a:srgbClr val="FFFFFF"/>
                </a:solidFill>
              </a:rPr>
              <a:t>responsabilités</a:t>
            </a:r>
            <a:r>
              <a:rPr lang="en" sz="4200"/>
              <a:t> des citoyens</a:t>
            </a:r>
          </a:p>
        </p:txBody>
      </p:sp>
      <p:pic>
        <p:nvPicPr>
          <p:cNvPr id="191" name="Shape 19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452025" y="1598525"/>
            <a:ext cx="4234774" cy="3176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http://www.youtube.com/watch?v=9B2ymtX2GdM</a:t>
            </a:r>
          </a:p>
          <a:p>
            <a:endParaRPr lang="en" u="sng">
              <a:solidFill>
                <a:schemeClr val="hlink"/>
              </a:solidFill>
              <a:hlinkClick r:id="rId3"/>
            </a:endParaRP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3000"/>
              <a:t>Pourquoi est le cérémonie important pour les nouveaux citoyens?</a:t>
            </a:r>
          </a:p>
          <a:p>
            <a:pPr marL="457200" lvl="0" indent="-4191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3000"/>
              <a:t>Qu’est-ce qu se passe dans la cérémonie?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Les Questions de Vidéo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0" y="13321"/>
            <a:ext cx="8991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sz="3600" dirty="0" smtClean="0"/>
              <a:t>Produits</a:t>
            </a:r>
            <a:r>
              <a:rPr lang="en" sz="3600" dirty="0"/>
              <a:t>	</a:t>
            </a:r>
            <a:r>
              <a:rPr lang="en" sz="3600" dirty="0" smtClean="0"/>
              <a:t> </a:t>
            </a:r>
            <a:r>
              <a:rPr lang="en" sz="3600" dirty="0" smtClean="0"/>
              <a:t>Practiques	  Perspectives</a:t>
            </a:r>
            <a:endParaRPr lang="en" sz="3600" dirty="0"/>
          </a:p>
        </p:txBody>
      </p:sp>
      <p:cxnSp>
        <p:nvCxnSpPr>
          <p:cNvPr id="203" name="Shape 203"/>
          <p:cNvCxnSpPr/>
          <p:nvPr/>
        </p:nvCxnSpPr>
        <p:spPr>
          <a:xfrm flipH="1">
            <a:off x="2761174" y="1084325"/>
            <a:ext cx="11100" cy="4091400"/>
          </a:xfrm>
          <a:prstGeom prst="straightConnector1">
            <a:avLst/>
          </a:prstGeom>
          <a:noFill/>
          <a:ln w="381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204" name="Shape 204"/>
          <p:cNvCxnSpPr/>
          <p:nvPr/>
        </p:nvCxnSpPr>
        <p:spPr>
          <a:xfrm flipH="1">
            <a:off x="5861549" y="1052100"/>
            <a:ext cx="11100" cy="4091400"/>
          </a:xfrm>
          <a:prstGeom prst="straightConnector1">
            <a:avLst/>
          </a:prstGeom>
          <a:noFill/>
          <a:ln w="38100" cap="flat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3550799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sz="3000"/>
              <a:t>Les Questions Pre-Présentation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267950" y="1060650"/>
            <a:ext cx="3952499" cy="376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2400"/>
              <a:t>1. Qu’est que la citoyenneté signifiez à vous?</a:t>
            </a:r>
          </a:p>
          <a:p>
            <a:endParaRPr lang="en" sz="2400"/>
          </a:p>
          <a:p>
            <a:pPr lvl="0" rtl="0">
              <a:buNone/>
            </a:pPr>
            <a:r>
              <a:rPr lang="en" sz="2400"/>
              <a:t>2. Qu’est que le </a:t>
            </a:r>
            <a:r>
              <a:rPr lang="en" sz="2400">
                <a:solidFill>
                  <a:srgbClr val="FFFFFF"/>
                </a:solidFill>
              </a:rPr>
              <a:t>processus de l’acquisition de la nationalité?</a:t>
            </a:r>
          </a:p>
          <a:p>
            <a:endParaRPr lang="en" sz="2400">
              <a:solidFill>
                <a:srgbClr val="FFFFFF"/>
              </a:solidFill>
            </a:endParaRPr>
          </a:p>
          <a:p>
            <a:pPr lvl="0" rtl="0">
              <a:buNone/>
            </a:pPr>
            <a:r>
              <a:rPr lang="en" sz="2400">
                <a:solidFill>
                  <a:srgbClr val="FFFFFF"/>
                </a:solidFill>
              </a:rPr>
              <a:t>3. Quels sont les responsabilités d'un citoyen?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551350" y="870725"/>
            <a:ext cx="4501116" cy="3048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457200" y="116660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1400" u="sng">
                <a:solidFill>
                  <a:schemeClr val="hlink"/>
                </a:solidFill>
                <a:hlinkClick r:id="rId3"/>
              </a:rPr>
              <a:t>http://vosdroits.service-public.fr/particuliers/N111.xhtml</a:t>
            </a:r>
          </a:p>
          <a:p>
            <a:endParaRPr lang="en" sz="1400" u="sng">
              <a:solidFill>
                <a:schemeClr val="hlink"/>
              </a:solidFill>
              <a:hlinkClick r:id="rId3"/>
            </a:endParaRP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400" u="sng">
                <a:solidFill>
                  <a:schemeClr val="hlink"/>
                </a:solidFill>
                <a:hlinkClick r:id="rId4"/>
              </a:rPr>
              <a:t>http://vosdroits.service-public.fr/particuliers/N19810.xhtml</a:t>
            </a:r>
          </a:p>
          <a:p>
            <a:endParaRPr lang="en" sz="1400" u="sng">
              <a:solidFill>
                <a:schemeClr val="hlink"/>
              </a:solidFill>
              <a:hlinkClick r:id="rId4"/>
            </a:endParaRP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400" u="sng">
                <a:solidFill>
                  <a:schemeClr val="hlink"/>
                </a:solidFill>
                <a:hlinkClick r:id="rId5"/>
              </a:rPr>
              <a:t>http://www.french.hku.hk/dcmScreen/lang2043/citoyennete.htm</a:t>
            </a:r>
          </a:p>
          <a:p>
            <a:endParaRPr lang="en" sz="1400" u="sng">
              <a:solidFill>
                <a:schemeClr val="hlink"/>
              </a:solidFill>
              <a:hlinkClick r:id="rId5"/>
            </a:endParaRP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400" u="sng">
                <a:solidFill>
                  <a:schemeClr val="hlink"/>
                </a:solidFill>
                <a:hlinkClick r:id="rId6"/>
              </a:rPr>
              <a:t>http://www.le-dictionnaire.com/</a:t>
            </a:r>
          </a:p>
          <a:p>
            <a:endParaRPr lang="en" sz="1400" u="sng">
              <a:solidFill>
                <a:schemeClr val="hlink"/>
              </a:solidFill>
              <a:hlinkClick r:id="rId6"/>
            </a:endParaRP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400" u="sng">
                <a:solidFill>
                  <a:schemeClr val="hlink"/>
                </a:solidFill>
                <a:hlinkClick r:id="rId7"/>
              </a:rPr>
              <a:t>http://www.orne.gouv.fr/ceremonie-d-accueil-dans-la-a5894.html</a:t>
            </a:r>
          </a:p>
          <a:p>
            <a:endParaRPr lang="en" sz="1400" u="sng">
              <a:solidFill>
                <a:schemeClr val="hlink"/>
              </a:solidFill>
              <a:hlinkClick r:id="rId7"/>
            </a:endParaRPr>
          </a:p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u="sng">
                <a:solidFill>
                  <a:schemeClr val="hlink"/>
                </a:solidFill>
                <a:hlinkClick r:id="rId8"/>
              </a:rPr>
              <a:t>http://www.youtube.com/watch?v=9B2ymtX2GdM</a:t>
            </a:r>
          </a:p>
          <a:p>
            <a:endParaRPr lang="en" sz="1400" u="sng">
              <a:solidFill>
                <a:schemeClr val="hlink"/>
              </a:solidFill>
              <a:hlinkClick r:id="rId8"/>
            </a:endParaRPr>
          </a:p>
          <a:p>
            <a:endParaRPr lang="en" sz="1400" u="sng">
              <a:solidFill>
                <a:schemeClr val="hlink"/>
              </a:solidFill>
              <a:hlinkClick r:id="rId8"/>
            </a:endParaRPr>
          </a:p>
        </p:txBody>
      </p:sp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Work Cited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3600"/>
              <a:t>Tenter- </a:t>
            </a:r>
            <a:r>
              <a:rPr lang="en" sz="3600">
                <a:solidFill>
                  <a:srgbClr val="51504D"/>
                </a:solidFill>
              </a:rPr>
              <a:t>essayer dans le but de réussir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177150" y="1777175"/>
            <a:ext cx="4510575" cy="34969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51504D"/>
                </a:solidFill>
              </a:rPr>
              <a:t>civisme </a:t>
            </a:r>
            <a:r>
              <a:rPr lang="en" sz="3600">
                <a:solidFill>
                  <a:srgbClr val="51504D"/>
                </a:solidFill>
              </a:rPr>
              <a:t>- sens civique, désir de conformité aux règles sociales</a:t>
            </a:r>
          </a:p>
          <a:p>
            <a:endParaRPr lang="en" sz="3600">
              <a:solidFill>
                <a:srgbClr val="51504D"/>
              </a:solidFill>
            </a:endParaRPr>
          </a:p>
        </p:txBody>
      </p:sp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294550" y="1864525"/>
            <a:ext cx="2922199" cy="33891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51504D"/>
                </a:solidFill>
              </a:rPr>
              <a:t>apaisé</a:t>
            </a:r>
            <a:r>
              <a:rPr lang="en" sz="3600">
                <a:solidFill>
                  <a:srgbClr val="51504D"/>
                </a:solidFill>
              </a:rPr>
              <a:t>- calmer, radoucir, rendre paisible</a:t>
            </a:r>
          </a:p>
          <a:p>
            <a:endParaRPr lang="en" sz="3600">
              <a:solidFill>
                <a:srgbClr val="51504D"/>
              </a:solidFill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07" name="Shape 10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988849" y="1957750"/>
            <a:ext cx="5166300" cy="31713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51504D"/>
                </a:solidFill>
              </a:rPr>
              <a:t>scrupuleusement</a:t>
            </a:r>
            <a:r>
              <a:rPr lang="en" sz="3600">
                <a:solidFill>
                  <a:srgbClr val="51504D"/>
                </a:solidFill>
              </a:rPr>
              <a:t>- de manière scrupuleuse, minutieuse</a:t>
            </a:r>
          </a:p>
          <a:p>
            <a:endParaRPr lang="en" sz="3600">
              <a:solidFill>
                <a:srgbClr val="51504D"/>
              </a:solidFill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055275" y="2006525"/>
            <a:ext cx="4425174" cy="29427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895350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51504D"/>
                </a:solidFill>
              </a:rPr>
              <a:t>témoigner</a:t>
            </a:r>
            <a:r>
              <a:rPr lang="en" sz="3600">
                <a:solidFill>
                  <a:srgbClr val="51504D"/>
                </a:solidFill>
              </a:rPr>
              <a:t>-</a:t>
            </a:r>
            <a:r>
              <a:rPr lang="en" sz="3600">
                <a:solidFill>
                  <a:srgbClr val="ABABAB"/>
                </a:solidFill>
              </a:rPr>
              <a:t> </a:t>
            </a:r>
            <a:r>
              <a:rPr lang="en" sz="3600">
                <a:solidFill>
                  <a:srgbClr val="51504D"/>
                </a:solidFill>
              </a:rPr>
              <a:t>rapporter un fait en attestant sa vérité, faire une déclaration en justice</a:t>
            </a:r>
          </a:p>
          <a:p>
            <a:endParaRPr lang="en" sz="3600">
              <a:solidFill>
                <a:srgbClr val="51504D"/>
              </a:solidFill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292748" y="2183575"/>
            <a:ext cx="2308175" cy="37059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1027175"/>
            <a:ext cx="8229600" cy="38033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3600" b="1">
                <a:solidFill>
                  <a:srgbClr val="51504D"/>
                </a:solidFill>
              </a:rPr>
              <a:t>détention</a:t>
            </a:r>
            <a:r>
              <a:rPr lang="en" sz="3600">
                <a:solidFill>
                  <a:srgbClr val="51504D"/>
                </a:solidFill>
              </a:rPr>
              <a:t>-</a:t>
            </a:r>
            <a:r>
              <a:rPr lang="en" sz="3600">
                <a:solidFill>
                  <a:srgbClr val="ABABAB"/>
                </a:solidFill>
              </a:rPr>
              <a:t> </a:t>
            </a:r>
            <a:r>
              <a:rPr lang="en" sz="3600">
                <a:solidFill>
                  <a:srgbClr val="51504D"/>
                </a:solidFill>
              </a:rPr>
              <a:t>(droit) fait de détenir, de posséder un bien ou de garder prisonnier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286000" y="2324100"/>
            <a:ext cx="4572000" cy="27432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167475" y="1038325"/>
            <a:ext cx="8864999" cy="379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buClr>
                <a:schemeClr val="dk1"/>
              </a:buClr>
              <a:buSzPct val="32352"/>
              <a:buFont typeface="Arial"/>
              <a:buNone/>
            </a:pPr>
            <a:r>
              <a:rPr lang="en" sz="3400" b="1">
                <a:solidFill>
                  <a:srgbClr val="51504D"/>
                </a:solidFill>
              </a:rPr>
              <a:t>tutelle</a:t>
            </a:r>
            <a:r>
              <a:rPr lang="en" sz="3400">
                <a:solidFill>
                  <a:srgbClr val="51504D"/>
                </a:solidFill>
              </a:rPr>
              <a:t>- (droit) ensemble de mesures légales protégeant les biens des mineurs, surveillance excessive, dépendance</a:t>
            </a:r>
          </a:p>
          <a:p>
            <a:endParaRPr lang="en" sz="3400">
              <a:solidFill>
                <a:srgbClr val="51504D"/>
              </a:solidFill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13321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Vocabulaire</a:t>
            </a:r>
          </a:p>
        </p:txBody>
      </p:sp>
      <p:pic>
        <p:nvPicPr>
          <p:cNvPr id="135" name="Shape 13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439700" y="2286000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inspiration-board">
  <a:themeElements>
    <a:clrScheme name="Custom 503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CFCFCF"/>
      </a:accent1>
      <a:accent2>
        <a:srgbClr val="94AE8E"/>
      </a:accent2>
      <a:accent3>
        <a:srgbClr val="4E7A82"/>
      </a:accent3>
      <a:accent4>
        <a:srgbClr val="666699"/>
      </a:accent4>
      <a:accent5>
        <a:srgbClr val="60506F"/>
      </a:accent5>
      <a:accent6>
        <a:srgbClr val="4B4352"/>
      </a:accent6>
      <a:hlink>
        <a:srgbClr val="8694C0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Microsoft Office PowerPoint</Application>
  <PresentationFormat>On-screen Show (16:9)</PresentationFormat>
  <Paragraphs>78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inspiration-board</vt:lpstr>
      <vt:lpstr>La Citoyenneté</vt:lpstr>
      <vt:lpstr>Les Questions Pre-Présentation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L’Acquisition de La Nationalité </vt:lpstr>
      <vt:lpstr>L’Acquisition de La Nationalité </vt:lpstr>
      <vt:lpstr>L’Acquisition de La Nationalité </vt:lpstr>
      <vt:lpstr>L’Acquisition de La Nationalité </vt:lpstr>
      <vt:lpstr>Le cérémonie d’accueil dans la citoyenneté française</vt:lpstr>
      <vt:lpstr>Questions de l’article</vt:lpstr>
      <vt:lpstr>Les responsabilités des citoyens</vt:lpstr>
      <vt:lpstr>Les Questions de Vidéo</vt:lpstr>
      <vt:lpstr>Produits  Practiques   Perspectives</vt:lpstr>
      <vt:lpstr>Work Cited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Citoyenneté</dc:title>
  <dc:creator>Jaques, Taylore</dc:creator>
  <cp:lastModifiedBy>Jaques, Taylore</cp:lastModifiedBy>
  <cp:revision>1</cp:revision>
  <dcterms:modified xsi:type="dcterms:W3CDTF">2014-03-07T20:39:33Z</dcterms:modified>
</cp:coreProperties>
</file>